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1"/>
  </p:sldMasterIdLst>
  <p:notesMasterIdLst>
    <p:notesMasterId r:id="rId22"/>
  </p:notesMasterIdLst>
  <p:handoutMasterIdLst>
    <p:handoutMasterId r:id="rId23"/>
  </p:handoutMasterIdLst>
  <p:sldIdLst>
    <p:sldId id="266" r:id="rId2"/>
    <p:sldId id="299" r:id="rId3"/>
    <p:sldId id="362" r:id="rId4"/>
    <p:sldId id="1332" r:id="rId5"/>
    <p:sldId id="296" r:id="rId6"/>
    <p:sldId id="1336" r:id="rId7"/>
    <p:sldId id="1335" r:id="rId8"/>
    <p:sldId id="267" r:id="rId9"/>
    <p:sldId id="1334" r:id="rId10"/>
    <p:sldId id="1154" r:id="rId11"/>
    <p:sldId id="1337" r:id="rId12"/>
    <p:sldId id="1338" r:id="rId13"/>
    <p:sldId id="284" r:id="rId14"/>
    <p:sldId id="1339" r:id="rId15"/>
    <p:sldId id="1155" r:id="rId16"/>
    <p:sldId id="1340" r:id="rId17"/>
    <p:sldId id="1281" r:id="rId18"/>
    <p:sldId id="924" r:id="rId19"/>
    <p:sldId id="1330" r:id="rId20"/>
    <p:sldId id="134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73C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99"/>
    <p:restoredTop sz="92081"/>
  </p:normalViewPr>
  <p:slideViewPr>
    <p:cSldViewPr snapToGrid="0" snapToObjects="1">
      <p:cViewPr>
        <p:scale>
          <a:sx n="54" d="100"/>
          <a:sy n="54" d="100"/>
        </p:scale>
        <p:origin x="1192" y="1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0D574-D992-BE40-A9BD-A93D359A49A5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1071D-038A-AC4D-A56D-58D96C98C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50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091E7-FE41-E244-B337-F7C43DDCE07D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84A9E-E66E-0F4D-A53D-3C1A3329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4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C1BBE-01CD-0442-98A5-55093FED93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9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4A9E-E66E-0F4D-A53D-3C1A3329FA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1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jpeg"/><Relationship Id="rId4" Type="http://schemas.openxmlformats.org/officeDocument/2006/relationships/hyperlink" Target="http://commons.wikimedia.org/wiki/File:Underwater_world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L_main banner_twitter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55573" y="-518098"/>
            <a:ext cx="14787882" cy="4929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567" y="215776"/>
            <a:ext cx="3860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New River Leadership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Naomi Nash </a:t>
            </a:r>
          </a:p>
        </p:txBody>
      </p:sp>
      <p:pic>
        <p:nvPicPr>
          <p:cNvPr id="7" name="Picture 6" descr="C:\Users\meichler\Documents\OneDrive for Business\Logos\coloured tree.jpg">
            <a:extLst>
              <a:ext uri="{FF2B5EF4-FFF2-40B4-BE49-F238E27FC236}">
                <a16:creationId xmlns:a16="http://schemas.microsoft.com/office/drawing/2014/main" id="{1845304E-23F4-8442-977C-024C76A4E41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84" y="4533016"/>
            <a:ext cx="2005222" cy="221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CA23CED1-BC47-C04A-8296-E595E9DD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582" y="4869188"/>
            <a:ext cx="4851400" cy="2311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43FBC7-6E04-D345-ACE4-833B84F99635}"/>
              </a:ext>
            </a:extLst>
          </p:cNvPr>
          <p:cNvSpPr txBox="1"/>
          <p:nvPr/>
        </p:nvSpPr>
        <p:spPr>
          <a:xfrm>
            <a:off x="377567" y="2900609"/>
            <a:ext cx="97020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chemeClr val="bg1"/>
                </a:solidFill>
              </a:rPr>
              <a:t>Anglicare G100 October 2019: </a:t>
            </a:r>
          </a:p>
          <a:p>
            <a:pPr>
              <a:defRPr/>
            </a:pPr>
            <a:r>
              <a:rPr lang="en-US" sz="3600" i="1" dirty="0">
                <a:solidFill>
                  <a:schemeClr val="bg1"/>
                </a:solidFill>
              </a:rPr>
              <a:t>Introduction to Psychological safety</a:t>
            </a:r>
            <a:endParaRPr lang="en-US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7764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LAA_websit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825" y="0"/>
            <a:ext cx="103841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FD4CD6-41FD-434E-9016-46B885013D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288825" cy="68579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b="1" dirty="0"/>
              <a:t>Learning behaviours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200" dirty="0"/>
              <a:t>seeking feedback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200" dirty="0"/>
              <a:t>sharing information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200" dirty="0"/>
              <a:t>asking for help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200" dirty="0"/>
              <a:t>talking about errors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200" dirty="0"/>
              <a:t>experimenting</a:t>
            </a:r>
          </a:p>
        </p:txBody>
      </p:sp>
    </p:spTree>
    <p:extLst>
      <p:ext uri="{BB962C8B-B14F-4D97-AF65-F5344CB8AC3E}">
        <p14:creationId xmlns:p14="http://schemas.microsoft.com/office/powerpoint/2010/main" val="10120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LAA_websit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581" y="0"/>
            <a:ext cx="103841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FD4CD6-41FD-434E-9016-46B885013D6E}"/>
              </a:ext>
            </a:extLst>
          </p:cNvPr>
          <p:cNvSpPr txBox="1">
            <a:spLocks/>
          </p:cNvSpPr>
          <p:nvPr/>
        </p:nvSpPr>
        <p:spPr>
          <a:xfrm>
            <a:off x="0" y="156367"/>
            <a:ext cx="5005137" cy="65452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600" b="1" dirty="0"/>
              <a:t>Collective Intelligence</a:t>
            </a:r>
          </a:p>
          <a:p>
            <a:pPr algn="l"/>
            <a:endParaRPr lang="en-AU" sz="2600" b="1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2800" dirty="0"/>
              <a:t>teams detect changes in the environment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2800" dirty="0"/>
              <a:t>learn about customers' requirements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2800" dirty="0"/>
              <a:t>Improve collective understanding of  situations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2800" dirty="0"/>
              <a:t>discover unexpected consequences of previous actions,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2800" dirty="0"/>
              <a:t>reveal errors early and save costs</a:t>
            </a:r>
          </a:p>
        </p:txBody>
      </p:sp>
    </p:spTree>
    <p:extLst>
      <p:ext uri="{BB962C8B-B14F-4D97-AF65-F5344CB8AC3E}">
        <p14:creationId xmlns:p14="http://schemas.microsoft.com/office/powerpoint/2010/main" val="744536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LAA_websit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635" y="0"/>
            <a:ext cx="103841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FD4CD6-41FD-434E-9016-46B885013D6E}"/>
              </a:ext>
            </a:extLst>
          </p:cNvPr>
          <p:cNvSpPr txBox="1">
            <a:spLocks/>
          </p:cNvSpPr>
          <p:nvPr/>
        </p:nvSpPr>
        <p:spPr>
          <a:xfrm>
            <a:off x="216569" y="336841"/>
            <a:ext cx="3681663" cy="61843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b="1" dirty="0"/>
              <a:t>Collaborative behaviours</a:t>
            </a:r>
          </a:p>
          <a:p>
            <a:pPr algn="l"/>
            <a:endParaRPr lang="en-AU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dirty="0"/>
              <a:t>Clarity of goals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dirty="0"/>
              <a:t>Shared purpose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dirty="0"/>
              <a:t>Growth mindset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dirty="0"/>
              <a:t>Contribution orientation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dirty="0"/>
              <a:t>Vulnerability</a:t>
            </a:r>
          </a:p>
        </p:txBody>
      </p:sp>
    </p:spTree>
    <p:extLst>
      <p:ext uri="{BB962C8B-B14F-4D97-AF65-F5344CB8AC3E}">
        <p14:creationId xmlns:p14="http://schemas.microsoft.com/office/powerpoint/2010/main" val="729671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230" y="-791329"/>
            <a:ext cx="10536459" cy="5930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523899-BDD0-5C49-95B6-0EA89CEDA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4A15E3-C818-254F-BA13-64A00D979DDE}"/>
              </a:ext>
            </a:extLst>
          </p:cNvPr>
          <p:cNvSpPr txBox="1">
            <a:spLocks/>
          </p:cNvSpPr>
          <p:nvPr/>
        </p:nvSpPr>
        <p:spPr>
          <a:xfrm>
            <a:off x="0" y="544036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Psychological safety is an antecedent to</a:t>
            </a:r>
            <a:br>
              <a:rPr lang="en-US" sz="3000" b="1" dirty="0"/>
            </a:br>
            <a:r>
              <a:rPr lang="en-US" sz="3000" b="1" dirty="0"/>
              <a:t> learning, innovation, wellbeing and team performance</a:t>
            </a:r>
          </a:p>
        </p:txBody>
      </p:sp>
    </p:spTree>
    <p:extLst>
      <p:ext uri="{BB962C8B-B14F-4D97-AF65-F5344CB8AC3E}">
        <p14:creationId xmlns:p14="http://schemas.microsoft.com/office/powerpoint/2010/main" val="359898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2.jpg">
            <a:extLst>
              <a:ext uri="{FF2B5EF4-FFF2-40B4-BE49-F238E27FC236}">
                <a16:creationId xmlns:a16="http://schemas.microsoft.com/office/drawing/2014/main" id="{0A9CB2E7-78DA-B645-8990-9B3A11216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388" y="-2569096"/>
            <a:ext cx="18047368" cy="11996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B58CA-D735-8640-BC3D-5C60CA1C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8147"/>
            <a:ext cx="6545179" cy="5221706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/>
              <a:t>“A team's history matters</a:t>
            </a:r>
            <a:br>
              <a:rPr lang="en-AU" dirty="0"/>
            </a:br>
            <a:r>
              <a:rPr lang="en-AU" dirty="0"/>
              <a:t>in shaping psychological safety. Shared beliefs about how others will react are established over time."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946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a dark room&#13;&#10;&#13;&#10;Description automatically generated">
            <a:extLst>
              <a:ext uri="{FF2B5EF4-FFF2-40B4-BE49-F238E27FC236}">
                <a16:creationId xmlns:a16="http://schemas.microsoft.com/office/drawing/2014/main" id="{21C6A884-F28B-364B-BC19-BED5FFC55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35" y="-146859"/>
            <a:ext cx="10541625" cy="70048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09771B-DC79-C545-BA0B-BD5C63B8F27E}"/>
              </a:ext>
            </a:extLst>
          </p:cNvPr>
          <p:cNvSpPr/>
          <p:nvPr/>
        </p:nvSpPr>
        <p:spPr>
          <a:xfrm>
            <a:off x="-409074" y="-146859"/>
            <a:ext cx="2839453" cy="75342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B1A010-3040-2242-8D52-178146DE7DEB}"/>
              </a:ext>
            </a:extLst>
          </p:cNvPr>
          <p:cNvSpPr txBox="1"/>
          <p:nvPr/>
        </p:nvSpPr>
        <p:spPr>
          <a:xfrm>
            <a:off x="372977" y="322268"/>
            <a:ext cx="3814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Over to you</a:t>
            </a:r>
          </a:p>
        </p:txBody>
      </p:sp>
    </p:spTree>
    <p:extLst>
      <p:ext uri="{BB962C8B-B14F-4D97-AF65-F5344CB8AC3E}">
        <p14:creationId xmlns:p14="http://schemas.microsoft.com/office/powerpoint/2010/main" val="363660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C103-740D-FF47-9EAE-2AAB7795E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271"/>
            <a:ext cx="6448926" cy="6407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Thinking about yourself and your most direct teams: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i="1" dirty="0"/>
              <a:t>What would need to change </a:t>
            </a:r>
            <a:r>
              <a:rPr lang="en-AU" dirty="0"/>
              <a:t>for </a:t>
            </a:r>
            <a:r>
              <a:rPr lang="en-AU" b="1" i="1" dirty="0"/>
              <a:t>me</a:t>
            </a:r>
            <a:r>
              <a:rPr lang="en-AU" dirty="0"/>
              <a:t> to feel consistently safe at work?</a:t>
            </a:r>
          </a:p>
          <a:p>
            <a:endParaRPr lang="en-AU" dirty="0"/>
          </a:p>
          <a:p>
            <a:r>
              <a:rPr lang="en-AU" dirty="0"/>
              <a:t>What would need to change for </a:t>
            </a:r>
            <a:r>
              <a:rPr lang="en-AU" b="1" i="1" dirty="0"/>
              <a:t>us</a:t>
            </a:r>
            <a:r>
              <a:rPr lang="en-AU" dirty="0"/>
              <a:t> to be consistently safe together?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 descr="RL_main banner_twitter4.jpg">
            <a:extLst>
              <a:ext uri="{FF2B5EF4-FFF2-40B4-BE49-F238E27FC236}">
                <a16:creationId xmlns:a16="http://schemas.microsoft.com/office/drawing/2014/main" id="{D517B1C9-A38F-C746-9375-FFB9AC870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1941" y="-5885021"/>
            <a:ext cx="14787882" cy="4929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6778E-D461-5649-BF9C-FAD92777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68" y="0"/>
            <a:ext cx="8698673" cy="69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24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A2FE-9F37-A64F-8FDC-90B57202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US" b="1" dirty="0"/>
              <a:t>Where to from here?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2336EE-69F0-7042-9F42-78C9D31FF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AD01D5-4E2F-BB4A-996B-43D76F86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8198" y="1143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51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L_main banner_twitter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5749" y="-352866"/>
            <a:ext cx="21632598" cy="72108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760" y="744188"/>
            <a:ext cx="74595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“Fast-paced work environments require learning behaviour to make sense of what is happening as well as to take action. With the promise of more uncertainty and change, teams are in a position to provide an important source of psychological safety for individuals at work.</a:t>
            </a:r>
          </a:p>
          <a:p>
            <a:endParaRPr lang="en-AU" sz="3200" dirty="0">
              <a:solidFill>
                <a:schemeClr val="bg1"/>
              </a:solidFill>
            </a:endParaRPr>
          </a:p>
          <a:p>
            <a:r>
              <a:rPr lang="en-AU" sz="3200" dirty="0">
                <a:solidFill>
                  <a:schemeClr val="bg1"/>
                </a:solidFill>
              </a:rPr>
              <a:t>- Amy </a:t>
            </a:r>
            <a:r>
              <a:rPr lang="en-AU" sz="3200" dirty="0" err="1">
                <a:solidFill>
                  <a:schemeClr val="bg1"/>
                </a:solidFill>
              </a:rPr>
              <a:t>Edmonson</a:t>
            </a:r>
            <a:r>
              <a:rPr lang="en-AU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9621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ish swimming under water&#10;&#10;Description automatically generated">
            <a:extLst>
              <a:ext uri="{FF2B5EF4-FFF2-40B4-BE49-F238E27FC236}">
                <a16:creationId xmlns:a16="http://schemas.microsoft.com/office/drawing/2014/main" id="{8E6EF0C1-4492-104A-B2EB-ADB6D6A8C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59657" y="76199"/>
            <a:ext cx="9303657" cy="6977743"/>
          </a:xfrm>
          <a:prstGeom prst="rect">
            <a:avLst/>
          </a:prstGeom>
        </p:spPr>
      </p:pic>
      <p:pic>
        <p:nvPicPr>
          <p:cNvPr id="6" name="Picture 5" descr="RL_main banner_twitter4.jpg">
            <a:extLst>
              <a:ext uri="{FF2B5EF4-FFF2-40B4-BE49-F238E27FC236}">
                <a16:creationId xmlns:a16="http://schemas.microsoft.com/office/drawing/2014/main" id="{29E1C186-40C2-8D45-AC62-F31D6C1E1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8430" y="-3386890"/>
            <a:ext cx="14787883" cy="4929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0568E-3BED-0D40-A979-B539D1C9B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Slide Deck // Further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A35EE-0862-0449-8E5A-915749B39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741" y="2138746"/>
            <a:ext cx="3268517" cy="41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7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31"/>
            <a:ext cx="8229600" cy="1143000"/>
          </a:xfrm>
        </p:spPr>
        <p:txBody>
          <a:bodyPr/>
          <a:lstStyle/>
          <a:p>
            <a:r>
              <a:rPr lang="en-US" dirty="0"/>
              <a:t>Naomi Nash -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e tra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7668"/>
            <a:ext cx="91440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0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L_main banner_twitter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55573" y="-518098"/>
            <a:ext cx="14787882" cy="4929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567" y="215776"/>
            <a:ext cx="3860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New River Leadership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Naomi Nash </a:t>
            </a:r>
          </a:p>
        </p:txBody>
      </p:sp>
      <p:pic>
        <p:nvPicPr>
          <p:cNvPr id="7" name="Picture 6" descr="C:\Users\meichler\Documents\OneDrive for Business\Logos\coloured tree.jpg">
            <a:extLst>
              <a:ext uri="{FF2B5EF4-FFF2-40B4-BE49-F238E27FC236}">
                <a16:creationId xmlns:a16="http://schemas.microsoft.com/office/drawing/2014/main" id="{1845304E-23F4-8442-977C-024C76A4E41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84" y="4533016"/>
            <a:ext cx="2005222" cy="221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CA23CED1-BC47-C04A-8296-E595E9DD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582" y="4869188"/>
            <a:ext cx="4851400" cy="2311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43FBC7-6E04-D345-ACE4-833B84F99635}"/>
              </a:ext>
            </a:extLst>
          </p:cNvPr>
          <p:cNvSpPr txBox="1"/>
          <p:nvPr/>
        </p:nvSpPr>
        <p:spPr>
          <a:xfrm>
            <a:off x="377567" y="2900609"/>
            <a:ext cx="97020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chemeClr val="bg1"/>
                </a:solidFill>
              </a:rPr>
              <a:t>Naominash@newriver.org.au</a:t>
            </a:r>
          </a:p>
          <a:p>
            <a:pPr>
              <a:defRPr/>
            </a:pPr>
            <a:r>
              <a:rPr lang="en-US" sz="3600" b="1" i="1" dirty="0">
                <a:solidFill>
                  <a:schemeClr val="bg1"/>
                </a:solidFill>
                <a:latin typeface="+mj-lt"/>
              </a:rPr>
              <a:t>Ph: 0407 907 849</a:t>
            </a:r>
            <a:endParaRPr lang="en-US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663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G_3013">
            <a:extLst>
              <a:ext uri="{FF2B5EF4-FFF2-40B4-BE49-F238E27FC236}">
                <a16:creationId xmlns:a16="http://schemas.microsoft.com/office/drawing/2014/main" id="{9E167A81-702F-DD48-B09B-65BB62B23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998" b="-2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511" y="1200152"/>
            <a:ext cx="5172879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</a:t>
            </a:r>
            <a:b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Psychological </a:t>
            </a:r>
            <a:b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safety?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772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676" y="3270654"/>
            <a:ext cx="8292647" cy="330562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shared belief </a:t>
            </a:r>
            <a:b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held by members of a team </a:t>
            </a:r>
            <a:b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that the team is safe </a:t>
            </a:r>
            <a:b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interpersonal risk taking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IMG_3013">
            <a:extLst>
              <a:ext uri="{FF2B5EF4-FFF2-40B4-BE49-F238E27FC236}">
                <a16:creationId xmlns:a16="http://schemas.microsoft.com/office/drawing/2014/main" id="{9E167A81-702F-DD48-B09B-65BB62B23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3" b="16438"/>
          <a:stretch/>
        </p:blipFill>
        <p:spPr bwMode="auto">
          <a:xfrm>
            <a:off x="21" y="-972457"/>
            <a:ext cx="9143979" cy="4239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93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1051" y="640081"/>
            <a:ext cx="2532887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Beyond Trust</a:t>
            </a:r>
          </a:p>
        </p:txBody>
      </p:sp>
      <p:pic>
        <p:nvPicPr>
          <p:cNvPr id="5" name="Picture 2" descr="C:\Users\Naomi\Desktop\jump_mofo_by_ThePterodacty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982"/>
          <a:stretch/>
        </p:blipFill>
        <p:spPr bwMode="auto">
          <a:xfrm>
            <a:off x="20" y="10"/>
            <a:ext cx="5650972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49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306B5-D25A-8343-AD12-8075C9478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91"/>
          <a:stretch/>
        </p:blipFill>
        <p:spPr>
          <a:xfrm>
            <a:off x="0" y="1601735"/>
            <a:ext cx="9183756" cy="59300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AC8ED5D-4471-3943-90B1-1B13091A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In interpersonal contexts,</a:t>
            </a:r>
            <a:br>
              <a:rPr lang="en-AU" dirty="0"/>
            </a:br>
            <a:r>
              <a:rPr lang="en-AU" dirty="0"/>
              <a:t>fear = anticipated shame</a:t>
            </a:r>
          </a:p>
        </p:txBody>
      </p:sp>
    </p:spTree>
    <p:extLst>
      <p:ext uri="{BB962C8B-B14F-4D97-AF65-F5344CB8AC3E}">
        <p14:creationId xmlns:p14="http://schemas.microsoft.com/office/powerpoint/2010/main" val="4102296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3D207-0FB0-B34F-B76D-0F89737B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84" y="1046746"/>
            <a:ext cx="6176464" cy="1143000"/>
          </a:xfrm>
        </p:spPr>
        <p:txBody>
          <a:bodyPr>
            <a:noAutofit/>
          </a:bodyPr>
          <a:lstStyle/>
          <a:p>
            <a:pPr algn="l"/>
            <a:r>
              <a:rPr lang="en-AU" sz="3600" dirty="0"/>
              <a:t>If I ask this question, raise this concern, admit mistake, share this idea, will I be…</a:t>
            </a:r>
            <a:br>
              <a:rPr lang="en-AU" sz="3800" dirty="0"/>
            </a:br>
            <a:endParaRPr lang="en-AU" sz="3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306B5-D25A-8343-AD12-8075C9478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91"/>
          <a:stretch/>
        </p:blipFill>
        <p:spPr>
          <a:xfrm>
            <a:off x="6528632" y="0"/>
            <a:ext cx="10620884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F0BAD9-768A-B640-A13E-F657A4A89C9E}"/>
              </a:ext>
            </a:extLst>
          </p:cNvPr>
          <p:cNvSpPr txBox="1">
            <a:spLocks/>
          </p:cNvSpPr>
          <p:nvPr/>
        </p:nvSpPr>
        <p:spPr>
          <a:xfrm>
            <a:off x="288757" y="2189746"/>
            <a:ext cx="3296653" cy="291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100" b="1" dirty="0"/>
              <a:t>Rejected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100" b="1" dirty="0"/>
              <a:t>Ridiculed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AU" sz="4100" b="1" dirty="0"/>
              <a:t>Othered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B7906-F210-0243-B5BF-AB09BD1B2B8E}"/>
              </a:ext>
            </a:extLst>
          </p:cNvPr>
          <p:cNvSpPr txBox="1"/>
          <p:nvPr/>
        </p:nvSpPr>
        <p:spPr>
          <a:xfrm>
            <a:off x="0" y="4807061"/>
            <a:ext cx="652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Lose face by creating an </a:t>
            </a:r>
            <a:r>
              <a:rPr lang="en-AU" sz="2800" i="1" dirty="0"/>
              <a:t>unfavourable impression </a:t>
            </a:r>
            <a:r>
              <a:rPr lang="en-AU" sz="2800" dirty="0"/>
              <a:t>on people who influence decisions, promotions, raises and work assignments</a:t>
            </a:r>
          </a:p>
        </p:txBody>
      </p:sp>
    </p:spTree>
    <p:extLst>
      <p:ext uri="{BB962C8B-B14F-4D97-AF65-F5344CB8AC3E}">
        <p14:creationId xmlns:p14="http://schemas.microsoft.com/office/powerpoint/2010/main" val="361196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7447" y="-190500"/>
            <a:ext cx="10858500" cy="723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853" y="601578"/>
            <a:ext cx="539014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Origins of Psychological Safety in research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CC6415-F89A-EF45-82B0-A1040013A528}"/>
              </a:ext>
            </a:extLst>
          </p:cNvPr>
          <p:cNvSpPr txBox="1">
            <a:spLocks/>
          </p:cNvSpPr>
          <p:nvPr/>
        </p:nvSpPr>
        <p:spPr>
          <a:xfrm>
            <a:off x="4211053" y="2396289"/>
            <a:ext cx="4981074" cy="400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Amy Edmonson’s 1999 study of error rates in hospital teams</a:t>
            </a:r>
          </a:p>
          <a:p>
            <a:pPr algn="l"/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Project Aristotle at Google</a:t>
            </a:r>
          </a:p>
        </p:txBody>
      </p:sp>
    </p:spTree>
    <p:extLst>
      <p:ext uri="{BB962C8B-B14F-4D97-AF65-F5344CB8AC3E}">
        <p14:creationId xmlns:p14="http://schemas.microsoft.com/office/powerpoint/2010/main" val="387094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LAA_website.jpg">
            <a:extLst>
              <a:ext uri="{FF2B5EF4-FFF2-40B4-BE49-F238E27FC236}">
                <a16:creationId xmlns:a16="http://schemas.microsoft.com/office/drawing/2014/main" id="{F2A18C71-3510-8447-A1B4-F9F05FC2FD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0670" y="1600201"/>
            <a:ext cx="9585340" cy="6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DB3C9-CDCA-8744-BC9B-4D5218B76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/>
              <a:t>What becomes possible in psychologically safe teams?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C19EC-B81E-F148-B999-3ED755692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882712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279</Words>
  <Application>Microsoft Macintosh PowerPoint</Application>
  <PresentationFormat>On-screen Show (4:3)</PresentationFormat>
  <Paragraphs>56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Century Gothic</vt:lpstr>
      <vt:lpstr>Default Theme</vt:lpstr>
      <vt:lpstr>PowerPoint Presentation</vt:lpstr>
      <vt:lpstr>Naomi Nash - Introduction</vt:lpstr>
      <vt:lpstr>What is  Psychological  safety?</vt:lpstr>
      <vt:lpstr> a shared belief  held by members of a team  that the team is safe  for interpersonal risk taking</vt:lpstr>
      <vt:lpstr>Beyond Trust</vt:lpstr>
      <vt:lpstr>In interpersonal contexts, fear = anticipated shame</vt:lpstr>
      <vt:lpstr>If I ask this question, raise this concern, admit mistake, share this idea, will I be… </vt:lpstr>
      <vt:lpstr>Origins of Psychological Safety in research</vt:lpstr>
      <vt:lpstr>What becomes possible in psychologically safe teams?</vt:lpstr>
      <vt:lpstr>PowerPoint Presentation</vt:lpstr>
      <vt:lpstr>PowerPoint Presentation</vt:lpstr>
      <vt:lpstr>PowerPoint Presentation</vt:lpstr>
      <vt:lpstr>PowerPoint Presentation</vt:lpstr>
      <vt:lpstr>“A team's history matters in shaping psychological safety. Shared beliefs about how others will react are established over time." </vt:lpstr>
      <vt:lpstr>PowerPoint Presentation</vt:lpstr>
      <vt:lpstr>PowerPoint Presentation</vt:lpstr>
      <vt:lpstr>Where to from here?</vt:lpstr>
      <vt:lpstr>PowerPoint Presentation</vt:lpstr>
      <vt:lpstr>Slide Deck // Further reading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Naomi Nash</dc:creator>
  <cp:lastModifiedBy>Naomi Nash</cp:lastModifiedBy>
  <cp:revision>18</cp:revision>
  <dcterms:created xsi:type="dcterms:W3CDTF">2019-10-26T05:00:16Z</dcterms:created>
  <dcterms:modified xsi:type="dcterms:W3CDTF">2019-10-26T10:43:30Z</dcterms:modified>
</cp:coreProperties>
</file>